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64" r:id="rId2"/>
    <p:sldId id="257" r:id="rId3"/>
    <p:sldId id="260" r:id="rId4"/>
    <p:sldId id="261" r:id="rId5"/>
    <p:sldId id="258" r:id="rId6"/>
    <p:sldId id="263" r:id="rId7"/>
    <p:sldId id="262" r:id="rId8"/>
    <p:sldId id="259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604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03CA25-C90E-4A24-BECD-0A18B694FA6B}" type="datetimeFigureOut">
              <a:rPr kumimoji="1" lang="ja-JP" altLang="en-US" smtClean="0"/>
              <a:pPr/>
              <a:t>2011/7/13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EBBAD6-F494-4AB1-8F6A-F2ACB50D1E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コンピュータ囲碁の終局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55776" y="6065912"/>
            <a:ext cx="597666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電気通信</a:t>
            </a:r>
            <a:r>
              <a:rPr lang="ja-JP" altLang="en-US" dirty="0" smtClean="0"/>
              <a:t>大学　村松研究室　島田潤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終局について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お互い</a:t>
            </a:r>
            <a:r>
              <a:rPr lang="ja-JP" altLang="en-US" dirty="0" smtClean="0"/>
              <a:t>に打つ所が無くなった場合に終局となる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自分の陣地が多いほうが勝ち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日本ルールと中国ルールにより、終局判定と地の計算方法が異なる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中国ルール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地＋活き石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の差で勝敗を決める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2050" name="Picture 2" descr="C:\Users\jun\Desktop\area_bef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493" y="2643183"/>
            <a:ext cx="2928957" cy="2928957"/>
          </a:xfrm>
          <a:prstGeom prst="rect">
            <a:avLst/>
          </a:prstGeom>
          <a:noFill/>
        </p:spPr>
      </p:pic>
      <p:pic>
        <p:nvPicPr>
          <p:cNvPr id="6" name="Picture 3" descr="C:\Users\jun\Desktop\area_af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643182"/>
            <a:ext cx="2928958" cy="2928958"/>
          </a:xfrm>
          <a:prstGeom prst="rect">
            <a:avLst/>
          </a:prstGeom>
          <a:noFill/>
        </p:spPr>
      </p:pic>
      <p:sp>
        <p:nvSpPr>
          <p:cNvPr id="7" name="正方形/長方形 6"/>
          <p:cNvSpPr/>
          <p:nvPr/>
        </p:nvSpPr>
        <p:spPr>
          <a:xfrm>
            <a:off x="4860032" y="2564904"/>
            <a:ext cx="4000496" cy="28575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+mn-ea"/>
              </a:rPr>
              <a:t>黒＝</a:t>
            </a:r>
            <a:r>
              <a:rPr lang="en-US" altLang="ja-JP" dirty="0" smtClean="0">
                <a:latin typeface="+mn-ea"/>
              </a:rPr>
              <a:t>(</a:t>
            </a:r>
            <a:r>
              <a:rPr lang="ja-JP" altLang="en-US" dirty="0" smtClean="0">
                <a:latin typeface="+mn-ea"/>
              </a:rPr>
              <a:t>６＋３７</a:t>
            </a:r>
            <a:r>
              <a:rPr lang="en-US" altLang="ja-JP" dirty="0" smtClean="0">
                <a:latin typeface="+mn-ea"/>
              </a:rPr>
              <a:t>)</a:t>
            </a:r>
            <a:r>
              <a:rPr lang="ja-JP" altLang="en-US" dirty="0" smtClean="0">
                <a:latin typeface="+mn-ea"/>
              </a:rPr>
              <a:t>＝４３目</a:t>
            </a:r>
            <a:endParaRPr kumimoji="1" lang="en-US" altLang="ja-JP" dirty="0" smtClean="0">
              <a:latin typeface="+mn-ea"/>
            </a:endParaRPr>
          </a:p>
          <a:p>
            <a:pPr algn="ctr"/>
            <a:r>
              <a:rPr kumimoji="1" lang="ja-JP" altLang="en-US" dirty="0" smtClean="0">
                <a:latin typeface="+mn-ea"/>
              </a:rPr>
              <a:t>白＝</a:t>
            </a:r>
            <a:r>
              <a:rPr kumimoji="1" lang="en-US" altLang="ja-JP" dirty="0" smtClean="0">
                <a:latin typeface="+mn-ea"/>
              </a:rPr>
              <a:t>(</a:t>
            </a:r>
            <a:r>
              <a:rPr kumimoji="1" lang="ja-JP" altLang="en-US" dirty="0" smtClean="0">
                <a:latin typeface="+mn-ea"/>
              </a:rPr>
              <a:t>６＋３</a:t>
            </a:r>
            <a:r>
              <a:rPr lang="ja-JP" altLang="en-US" dirty="0" smtClean="0">
                <a:latin typeface="+mn-ea"/>
              </a:rPr>
              <a:t>２</a:t>
            </a:r>
            <a:r>
              <a:rPr lang="en-US" altLang="ja-JP" dirty="0" smtClean="0">
                <a:latin typeface="+mn-ea"/>
              </a:rPr>
              <a:t>)</a:t>
            </a:r>
            <a:r>
              <a:rPr lang="ja-JP" altLang="en-US" dirty="0" smtClean="0">
                <a:latin typeface="+mn-ea"/>
              </a:rPr>
              <a:t>＝３８目</a:t>
            </a:r>
            <a:endParaRPr kumimoji="1" lang="en-US" altLang="ja-JP" dirty="0" smtClean="0">
              <a:latin typeface="+mn-ea"/>
            </a:endParaRPr>
          </a:p>
          <a:p>
            <a:pPr algn="ctr"/>
            <a:endParaRPr lang="en-US" altLang="ja-JP" dirty="0">
              <a:latin typeface="+mn-ea"/>
            </a:endParaRPr>
          </a:p>
          <a:p>
            <a:pPr algn="ctr"/>
            <a:r>
              <a:rPr lang="ja-JP" altLang="en-US" dirty="0" smtClean="0">
                <a:latin typeface="+mn-ea"/>
              </a:rPr>
              <a:t>４３－３８＝５目</a:t>
            </a:r>
            <a:endParaRPr lang="en-US" altLang="ja-JP" dirty="0" smtClean="0">
              <a:latin typeface="+mn-ea"/>
            </a:endParaRPr>
          </a:p>
          <a:p>
            <a:pPr algn="ctr"/>
            <a:endParaRPr kumimoji="1" lang="en-US" altLang="ja-JP" dirty="0" smtClean="0">
              <a:latin typeface="+mn-ea"/>
            </a:endParaRPr>
          </a:p>
          <a:p>
            <a:pPr algn="ctr"/>
            <a:r>
              <a:rPr lang="ja-JP" altLang="en-US" dirty="0" smtClean="0">
                <a:latin typeface="+mn-ea"/>
              </a:rPr>
              <a:t>黒の盤面５目勝ち</a:t>
            </a:r>
            <a:endParaRPr kumimoji="1" lang="ja-JP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中国ルールの特徴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自分の陣地に打っても損はしない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取れる石はすべて捕獲してから勝敗を計算する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ダメ</a:t>
            </a:r>
            <a:r>
              <a:rPr lang="ja-JP" altLang="en-US" dirty="0" smtClean="0"/>
              <a:t>を詰める</a:t>
            </a:r>
            <a:r>
              <a:rPr kumimoji="1" lang="ja-JP" altLang="en-US" dirty="0" smtClean="0"/>
              <a:t>と１目得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終局判定が容易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互いに自分の眼以外の合法手が無くなれば終局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日本ルール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地－取られた石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の差で勝敗を決める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1027" name="Picture 3" descr="C:\Users\jun\Desktop\territory_bef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643182"/>
            <a:ext cx="2928958" cy="2928958"/>
          </a:xfrm>
          <a:prstGeom prst="rect">
            <a:avLst/>
          </a:prstGeom>
          <a:noFill/>
        </p:spPr>
      </p:pic>
      <p:pic>
        <p:nvPicPr>
          <p:cNvPr id="1026" name="Picture 2" descr="C:\Users\jun\Desktop\territo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643182"/>
            <a:ext cx="2928959" cy="2928958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4857752" y="2571744"/>
            <a:ext cx="4000496" cy="28575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黒の死に石１子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白のアゲハマ１子</a:t>
            </a:r>
            <a:endParaRPr lang="en-US" altLang="ja-JP" dirty="0"/>
          </a:p>
          <a:p>
            <a:pPr algn="ctr"/>
            <a:r>
              <a:rPr lang="ja-JP" altLang="en-US" dirty="0" smtClean="0"/>
              <a:t>黒＝２８－（１＋１）＝２６目</a:t>
            </a:r>
            <a:endParaRPr lang="en-US" altLang="ja-JP" dirty="0"/>
          </a:p>
          <a:p>
            <a:pPr algn="ctr"/>
            <a:endParaRPr lang="en-US" altLang="ja-JP" dirty="0" smtClean="0"/>
          </a:p>
          <a:p>
            <a:pPr algn="ctr"/>
            <a:r>
              <a:rPr lang="ja-JP" altLang="en-US" dirty="0" smtClean="0"/>
              <a:t>白</a:t>
            </a:r>
            <a:r>
              <a:rPr lang="ja-JP" altLang="en-US" dirty="0"/>
              <a:t>の</a:t>
            </a:r>
            <a:r>
              <a:rPr lang="ja-JP" altLang="en-US" dirty="0" smtClean="0"/>
              <a:t>死に石１子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白＝２２－</a:t>
            </a:r>
            <a:r>
              <a:rPr kumimoji="1" lang="ja-JP" altLang="en-US" dirty="0"/>
              <a:t>１</a:t>
            </a:r>
            <a:r>
              <a:rPr kumimoji="1" lang="ja-JP" altLang="en-US" dirty="0" smtClean="0"/>
              <a:t>＝２１目</a:t>
            </a:r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dirty="0" smtClean="0"/>
              <a:t>黒の盤面５目勝ち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428860" y="5715016"/>
            <a:ext cx="1571636" cy="78581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アゲハ</a:t>
            </a:r>
            <a:r>
              <a:rPr lang="ja-JP" altLang="en-US" dirty="0" smtClean="0"/>
              <a:t>マ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黒０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白１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日本ルールの特徴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自分の陣地に打つと損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ダメを詰めても得にならない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終局判定が難しい（お互いの合意が必要）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コンピュータでは厳密に行うことは不可能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日本ルールと中国ルール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85313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ほとんどの場合同じ結果になる</a:t>
            </a:r>
            <a:endParaRPr kumimoji="1" lang="en-US" altLang="ja-JP" dirty="0" smtClean="0"/>
          </a:p>
          <a:p>
            <a:pPr lvl="1"/>
            <a:r>
              <a:rPr lang="ja-JP" altLang="en-US" sz="2400" dirty="0" smtClean="0"/>
              <a:t>中国ルールの差</a:t>
            </a:r>
            <a:endParaRPr lang="en-US" altLang="ja-JP" sz="2400" dirty="0" smtClean="0"/>
          </a:p>
          <a:p>
            <a:pPr lvl="1">
              <a:buNone/>
            </a:pPr>
            <a:r>
              <a:rPr lang="en-US" altLang="ja-JP" sz="2200" dirty="0" smtClean="0"/>
              <a:t>	=(</a:t>
            </a:r>
            <a:r>
              <a:rPr lang="ja-JP" altLang="en-US" sz="2200" dirty="0" smtClean="0"/>
              <a:t>黒地＋盤上の黒石数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－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白地＋盤上の白石数</a:t>
            </a:r>
            <a:r>
              <a:rPr lang="en-US" altLang="ja-JP" sz="2200" dirty="0" smtClean="0"/>
              <a:t>)</a:t>
            </a:r>
          </a:p>
          <a:p>
            <a:pPr lvl="1">
              <a:buNone/>
            </a:pPr>
            <a:r>
              <a:rPr lang="en-US" altLang="ja-JP" sz="2200" dirty="0" smtClean="0"/>
              <a:t>	=(</a:t>
            </a:r>
            <a:r>
              <a:rPr lang="ja-JP" altLang="en-US" sz="2200" dirty="0" smtClean="0"/>
              <a:t>黒地－白地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＋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盤上の黒石数－盤上の白石数</a:t>
            </a:r>
            <a:r>
              <a:rPr lang="en-US" altLang="ja-JP" sz="2200" dirty="0" smtClean="0"/>
              <a:t>)</a:t>
            </a:r>
          </a:p>
          <a:p>
            <a:pPr lvl="1">
              <a:buNone/>
            </a:pPr>
            <a:r>
              <a:rPr lang="en-US" altLang="ja-JP" sz="2200" dirty="0" smtClean="0"/>
              <a:t>	=(</a:t>
            </a:r>
            <a:r>
              <a:rPr lang="ja-JP" altLang="en-US" sz="2200" dirty="0" smtClean="0"/>
              <a:t>黒地－白地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＋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黒の着手数－取られた黒石数</a:t>
            </a:r>
            <a:r>
              <a:rPr lang="en-US" altLang="ja-JP" sz="2200" dirty="0" smtClean="0"/>
              <a:t>)</a:t>
            </a:r>
          </a:p>
          <a:p>
            <a:pPr lvl="1">
              <a:buNone/>
            </a:pPr>
            <a:r>
              <a:rPr lang="en-US" altLang="ja-JP" sz="2200" dirty="0" smtClean="0"/>
              <a:t>			</a:t>
            </a:r>
            <a:r>
              <a:rPr lang="ja-JP" altLang="en-US" sz="2200" dirty="0" smtClean="0"/>
              <a:t>　　　</a:t>
            </a:r>
            <a:r>
              <a:rPr lang="ja-JP" altLang="en-US" sz="2200" dirty="0" smtClean="0"/>
              <a:t> －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白の着手数－取られた白石数</a:t>
            </a:r>
            <a:r>
              <a:rPr lang="en-US" altLang="ja-JP" sz="2200" dirty="0" smtClean="0"/>
              <a:t>)</a:t>
            </a:r>
          </a:p>
          <a:p>
            <a:pPr lvl="1">
              <a:buNone/>
            </a:pPr>
            <a:r>
              <a:rPr lang="ja-JP" altLang="en-US" sz="2200" dirty="0" smtClean="0"/>
              <a:t>　</a:t>
            </a:r>
            <a:r>
              <a:rPr lang="en-US" altLang="ja-JP" sz="2200" dirty="0" smtClean="0"/>
              <a:t>	=(</a:t>
            </a:r>
            <a:r>
              <a:rPr lang="ja-JP" altLang="en-US" sz="2200" dirty="0" smtClean="0"/>
              <a:t>黒地－取られた黒石数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－</a:t>
            </a:r>
            <a:r>
              <a:rPr lang="en-US" altLang="ja-JP" sz="2200" dirty="0" smtClean="0"/>
              <a:t>(</a:t>
            </a:r>
            <a:r>
              <a:rPr lang="ja-JP" altLang="en-US" sz="2200" dirty="0" smtClean="0"/>
              <a:t>白地－取られた白石数</a:t>
            </a:r>
            <a:r>
              <a:rPr lang="en-US" altLang="ja-JP" sz="2200" dirty="0" smtClean="0"/>
              <a:t>)</a:t>
            </a:r>
            <a:r>
              <a:rPr lang="ja-JP" altLang="en-US" sz="2200" dirty="0" smtClean="0"/>
              <a:t>＋</a:t>
            </a:r>
            <a:r>
              <a:rPr lang="en-US" altLang="ja-JP" sz="2200" dirty="0" smtClean="0"/>
              <a:t>(0</a:t>
            </a:r>
            <a:r>
              <a:rPr lang="en-US" altLang="ja-JP" sz="2200" dirty="0" smtClean="0">
                <a:latin typeface="Batang" pitchFamily="18" charset="-127"/>
                <a:ea typeface="Batang" pitchFamily="18" charset="-127"/>
              </a:rPr>
              <a:t>or</a:t>
            </a:r>
            <a:r>
              <a:rPr lang="en-US" altLang="ja-JP" sz="2200" dirty="0" smtClean="0"/>
              <a:t>1)</a:t>
            </a:r>
          </a:p>
          <a:p>
            <a:pPr lvl="1">
              <a:buNone/>
            </a:pPr>
            <a:r>
              <a:rPr lang="en-US" altLang="ja-JP" sz="2000" dirty="0" smtClean="0"/>
              <a:t>	</a:t>
            </a:r>
            <a:r>
              <a:rPr lang="en-US" altLang="ja-JP" sz="2200" dirty="0" smtClean="0"/>
              <a:t>=</a:t>
            </a:r>
            <a:r>
              <a:rPr lang="ja-JP" altLang="en-US" sz="2400" dirty="0" smtClean="0"/>
              <a:t>日本ルールの差</a:t>
            </a:r>
            <a:endParaRPr lang="en-US" altLang="ja-JP" sz="2400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セキがある場合やパスが多い場合は結果が異なることがある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コンピュータ囲碁における終局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日本ルールで終局判定や地合計算を行うのは難しい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終局判定の簡便法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中国ルールで終局することを目指す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相手がパスをしてきたら、こちらもパスをする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ただし、まだ有効な手がある場合にはパスしない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上記の簡便法は</a:t>
            </a:r>
            <a:r>
              <a:rPr lang="ja-JP" altLang="en-US" smtClean="0"/>
              <a:t>誤差が出る場合もあります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622</TotalTime>
  <Words>304</Words>
  <Application>Microsoft Office PowerPoint</Application>
  <PresentationFormat>画面に合わせる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デザート</vt:lpstr>
      <vt:lpstr>コンピュータ囲碁の終局</vt:lpstr>
      <vt:lpstr>終局について</vt:lpstr>
      <vt:lpstr>中国ルール</vt:lpstr>
      <vt:lpstr>中国ルールの特徴</vt:lpstr>
      <vt:lpstr>日本ルール</vt:lpstr>
      <vt:lpstr>日本ルールの特徴</vt:lpstr>
      <vt:lpstr>日本ルールと中国ルール</vt:lpstr>
      <vt:lpstr>コンピュータ囲碁における終局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jun</dc:creator>
  <cp:lastModifiedBy>student</cp:lastModifiedBy>
  <cp:revision>57</cp:revision>
  <dcterms:created xsi:type="dcterms:W3CDTF">2011-07-08T04:00:03Z</dcterms:created>
  <dcterms:modified xsi:type="dcterms:W3CDTF">2011-07-13T12:10:31Z</dcterms:modified>
</cp:coreProperties>
</file>