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8"/>
  </p:notesMasterIdLst>
  <p:sldIdLst>
    <p:sldId id="256" r:id="rId2"/>
    <p:sldId id="298" r:id="rId3"/>
    <p:sldId id="280" r:id="rId4"/>
    <p:sldId id="294" r:id="rId5"/>
    <p:sldId id="304" r:id="rId6"/>
    <p:sldId id="305" r:id="rId7"/>
    <p:sldId id="282" r:id="rId8"/>
    <p:sldId id="290" r:id="rId9"/>
    <p:sldId id="291" r:id="rId10"/>
    <p:sldId id="292" r:id="rId11"/>
    <p:sldId id="293" r:id="rId12"/>
    <p:sldId id="295" r:id="rId13"/>
    <p:sldId id="274" r:id="rId14"/>
    <p:sldId id="296" r:id="rId15"/>
    <p:sldId id="289" r:id="rId16"/>
    <p:sldId id="288" r:id="rId17"/>
    <p:sldId id="297" r:id="rId18"/>
    <p:sldId id="299" r:id="rId19"/>
    <p:sldId id="300" r:id="rId20"/>
    <p:sldId id="301" r:id="rId21"/>
    <p:sldId id="302" r:id="rId22"/>
    <p:sldId id="303" r:id="rId23"/>
    <p:sldId id="283" r:id="rId24"/>
    <p:sldId id="273" r:id="rId25"/>
    <p:sldId id="275" r:id="rId26"/>
    <p:sldId id="272" r:id="rId2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4\CEDEC\depot\swat\2011\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pivotSource>
    <c:name>[history.xlsx]セッション数!ﾋﾟﾎﾞｯﾄﾃｰﾌﾞﾙ5</c:name>
    <c:fmtId val="-1"/>
  </c:pivotSource>
  <c:chart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</c:pivotFmts>
    <c:plotArea>
      <c:layout/>
      <c:barChart>
        <c:barDir val="col"/>
        <c:grouping val="stacked"/>
        <c:ser>
          <c:idx val="0"/>
          <c:order val="0"/>
          <c:tx>
            <c:strRef>
              <c:f>セッション数!$I$1:$I$2</c:f>
              <c:strCache>
                <c:ptCount val="1"/>
                <c:pt idx="0">
                  <c:v>(空白)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セッション数!$I$3:$I$15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2</c:v>
                </c:pt>
                <c:pt idx="11">
                  <c:v>27</c:v>
                </c:pt>
              </c:numCache>
            </c:numRef>
          </c:val>
        </c:ser>
        <c:ser>
          <c:idx val="1"/>
          <c:order val="1"/>
          <c:tx>
            <c:strRef>
              <c:f>セッション数!$J$1:$J$2</c:f>
              <c:strCache>
                <c:ptCount val="1"/>
                <c:pt idx="0">
                  <c:v>SP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セッション数!$J$3:$J$15</c:f>
              <c:numCache>
                <c:formatCode>General</c:formatCode>
                <c:ptCount val="12"/>
                <c:pt idx="10">
                  <c:v>6</c:v>
                </c:pt>
                <c:pt idx="11">
                  <c:v>10</c:v>
                </c:pt>
              </c:numCache>
            </c:numRef>
          </c:val>
        </c:ser>
        <c:ser>
          <c:idx val="2"/>
          <c:order val="2"/>
          <c:tx>
            <c:strRef>
              <c:f>セッション数!$K$1:$K$2</c:f>
              <c:strCache>
                <c:ptCount val="1"/>
                <c:pt idx="0">
                  <c:v>AC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セッション数!$K$3:$K$15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9</c:v>
                </c:pt>
                <c:pt idx="6">
                  <c:v>6</c:v>
                </c:pt>
                <c:pt idx="7">
                  <c:v>8</c:v>
                </c:pt>
                <c:pt idx="8">
                  <c:v>8</c:v>
                </c:pt>
                <c:pt idx="9">
                  <c:v>12</c:v>
                </c:pt>
                <c:pt idx="10">
                  <c:v>14</c:v>
                </c:pt>
                <c:pt idx="11">
                  <c:v>14</c:v>
                </c:pt>
              </c:numCache>
            </c:numRef>
          </c:val>
        </c:ser>
        <c:ser>
          <c:idx val="3"/>
          <c:order val="3"/>
          <c:tx>
            <c:strRef>
              <c:f>セッション数!$L$1:$L$2</c:f>
              <c:strCache>
                <c:ptCount val="1"/>
                <c:pt idx="0">
                  <c:v>BL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セッション数!$L$3:$L$15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  <c:pt idx="11">
                  <c:v>22</c:v>
                </c:pt>
              </c:numCache>
            </c:numRef>
          </c:val>
        </c:ser>
        <c:ser>
          <c:idx val="4"/>
          <c:order val="4"/>
          <c:tx>
            <c:strRef>
              <c:f>セッション数!$M$1:$M$2</c:f>
              <c:strCache>
                <c:ptCount val="1"/>
                <c:pt idx="0">
                  <c:v>MB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セッション数!$M$3:$M$15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11</c:v>
                </c:pt>
                <c:pt idx="8">
                  <c:v>5</c:v>
                </c:pt>
                <c:pt idx="9">
                  <c:v>3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</c:ser>
        <c:ser>
          <c:idx val="5"/>
          <c:order val="5"/>
          <c:tx>
            <c:strRef>
              <c:f>セッション数!$N$1:$N$2</c:f>
              <c:strCache>
                <c:ptCount val="1"/>
                <c:pt idx="0">
                  <c:v>PD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セッション数!$N$3:$N$15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16</c:v>
                </c:pt>
                <c:pt idx="3">
                  <c:v>7</c:v>
                </c:pt>
                <c:pt idx="4">
                  <c:v>6</c:v>
                </c:pt>
                <c:pt idx="5">
                  <c:v>11</c:v>
                </c:pt>
                <c:pt idx="6">
                  <c:v>13</c:v>
                </c:pt>
                <c:pt idx="7">
                  <c:v>12</c:v>
                </c:pt>
                <c:pt idx="8">
                  <c:v>9</c:v>
                </c:pt>
                <c:pt idx="9">
                  <c:v>12</c:v>
                </c:pt>
                <c:pt idx="10">
                  <c:v>16</c:v>
                </c:pt>
                <c:pt idx="11">
                  <c:v>12</c:v>
                </c:pt>
              </c:numCache>
            </c:numRef>
          </c:val>
        </c:ser>
        <c:ser>
          <c:idx val="6"/>
          <c:order val="6"/>
          <c:tx>
            <c:strRef>
              <c:f>セッション数!$O$1:$O$2</c:f>
              <c:strCache>
                <c:ptCount val="1"/>
                <c:pt idx="0">
                  <c:v>GD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セッション数!$O$3:$O$15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12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8</c:v>
                </c:pt>
                <c:pt idx="10">
                  <c:v>15</c:v>
                </c:pt>
                <c:pt idx="11">
                  <c:v>18</c:v>
                </c:pt>
              </c:numCache>
            </c:numRef>
          </c:val>
        </c:ser>
        <c:ser>
          <c:idx val="7"/>
          <c:order val="7"/>
          <c:tx>
            <c:strRef>
              <c:f>セッション数!$P$1:$P$2</c:f>
              <c:strCache>
                <c:ptCount val="1"/>
                <c:pt idx="0">
                  <c:v>NW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セッション数!$P$3:$P$15</c:f>
              <c:numCache>
                <c:formatCode>General</c:formatCode>
                <c:ptCount val="12"/>
                <c:pt idx="0">
                  <c:v>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7</c:v>
                </c:pt>
                <c:pt idx="11">
                  <c:v>12</c:v>
                </c:pt>
              </c:numCache>
            </c:numRef>
          </c:val>
        </c:ser>
        <c:ser>
          <c:idx val="8"/>
          <c:order val="8"/>
          <c:tx>
            <c:strRef>
              <c:f>セッション数!$Q$1:$Q$2</c:f>
              <c:strCache>
                <c:ptCount val="1"/>
                <c:pt idx="0">
                  <c:v>SND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セッション数!$Q$3:$Q$15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12</c:v>
                </c:pt>
              </c:numCache>
            </c:numRef>
          </c:val>
        </c:ser>
        <c:ser>
          <c:idx val="9"/>
          <c:order val="9"/>
          <c:tx>
            <c:strRef>
              <c:f>セッション数!$R$1:$R$2</c:f>
              <c:strCache>
                <c:ptCount val="1"/>
                <c:pt idx="0">
                  <c:v>VA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セッション数!$R$3:$R$15</c:f>
              <c:numCache>
                <c:formatCode>General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15</c:v>
                </c:pt>
                <c:pt idx="6">
                  <c:v>13</c:v>
                </c:pt>
                <c:pt idx="7">
                  <c:v>11</c:v>
                </c:pt>
                <c:pt idx="8">
                  <c:v>15</c:v>
                </c:pt>
                <c:pt idx="9">
                  <c:v>16</c:v>
                </c:pt>
                <c:pt idx="10">
                  <c:v>13</c:v>
                </c:pt>
                <c:pt idx="11">
                  <c:v>28</c:v>
                </c:pt>
              </c:numCache>
            </c:numRef>
          </c:val>
        </c:ser>
        <c:ser>
          <c:idx val="10"/>
          <c:order val="10"/>
          <c:tx>
            <c:strRef>
              <c:f>セッション数!$S$1:$S$2</c:f>
              <c:strCache>
                <c:ptCount val="1"/>
                <c:pt idx="0">
                  <c:v>PG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セッション数!$S$3:$S$15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14</c:v>
                </c:pt>
                <c:pt idx="4">
                  <c:v>14</c:v>
                </c:pt>
                <c:pt idx="5">
                  <c:v>21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32</c:v>
                </c:pt>
                <c:pt idx="10">
                  <c:v>29</c:v>
                </c:pt>
                <c:pt idx="11">
                  <c:v>33</c:v>
                </c:pt>
              </c:numCache>
            </c:numRef>
          </c:val>
        </c:ser>
        <c:ser>
          <c:idx val="11"/>
          <c:order val="11"/>
          <c:tx>
            <c:strRef>
              <c:f>セッション数!$T$1:$T$2</c:f>
              <c:strCache>
                <c:ptCount val="1"/>
                <c:pt idx="0">
                  <c:v>BoF</c:v>
                </c:pt>
              </c:strCache>
            </c:strRef>
          </c:tx>
          <c:cat>
            <c:strRef>
              <c:f>セッション数!$H$3:$H$15</c:f>
              <c:strCache>
                <c:ptCount val="12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</c:strCache>
            </c:strRef>
          </c:cat>
          <c:val>
            <c:numRef>
              <c:f>セッション数!$T$3:$T$15</c:f>
              <c:numCache>
                <c:formatCode>General</c:formatCode>
                <c:ptCount val="12"/>
                <c:pt idx="11">
                  <c:v>4</c:v>
                </c:pt>
              </c:numCache>
            </c:numRef>
          </c:val>
        </c:ser>
        <c:overlap val="100"/>
        <c:axId val="152659072"/>
        <c:axId val="152660608"/>
      </c:barChart>
      <c:catAx>
        <c:axId val="152659072"/>
        <c:scaling>
          <c:orientation val="minMax"/>
        </c:scaling>
        <c:axPos val="b"/>
        <c:tickLblPos val="nextTo"/>
        <c:crossAx val="152660608"/>
        <c:crosses val="autoZero"/>
        <c:auto val="1"/>
        <c:lblAlgn val="ctr"/>
        <c:lblOffset val="100"/>
      </c:catAx>
      <c:valAx>
        <c:axId val="152660608"/>
        <c:scaling>
          <c:orientation val="minMax"/>
        </c:scaling>
        <c:axPos val="l"/>
        <c:majorGridlines/>
        <c:numFmt formatCode="General" sourceLinked="1"/>
        <c:tickLblPos val="nextTo"/>
        <c:crossAx val="1526590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1145C-A4F5-493D-B12D-1115EAA1B324}" type="datetimeFigureOut">
              <a:rPr kumimoji="1" lang="ja-JP" altLang="en-US" smtClean="0"/>
              <a:pPr/>
              <a:t>2011/7/13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CF9A-68B1-4B2C-AE3F-8B8828B96CE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PPT-2TOP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62025" y="6270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706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706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0E68-2DA1-4365-BEC0-2B48380B3E7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57300"/>
            <a:ext cx="8229600" cy="47926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C5134-2A2A-489F-8EFF-986A844D5A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257300"/>
            <a:ext cx="2057400" cy="48688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257300"/>
            <a:ext cx="6019800" cy="48688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52775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8177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3753-39BF-49BF-81B3-3B020FB434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47926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0865-473B-445F-AAFE-AA0A2A5DD0E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26218-4895-4324-9FEE-DB18A3C719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519AE-536B-466F-B36C-1A082706121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5888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1895475"/>
            <a:ext cx="4040188" cy="423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25888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895475"/>
            <a:ext cx="4041775" cy="423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2772F-B57A-483D-A456-3B000B94AD0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47C6-F3D4-4DA3-80BA-94DD7E8ACFB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8F0D7-50EC-41EF-A1B8-C1D59B61C53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636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257300"/>
            <a:ext cx="5111750" cy="4868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2428876"/>
            <a:ext cx="3008313" cy="36972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6A24F-1E90-498F-9336-1EE37AAA43F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1257299"/>
            <a:ext cx="5486400" cy="34702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962025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124200" y="62801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53200" y="62801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B9FD7-9C1E-406E-8D05-8C3D3A6E63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PPT-2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PPT-2-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46038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257300"/>
            <a:ext cx="8229600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639D7E-44EF-4582-B0FA-D3A9076620C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goo.ne.jp/toyokoka0119/c/8f791c018b18e169e9aff2415b631e42/?st=0&amp;page=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edil.cesa.or.jp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log-imgs-44-origin.fc2.com/h/e/n/henrietta2005/kesen_2031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enrietta2005.blog110.fc2.com/blog-entry-319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edec.cesa.or.jp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cesa.or.jp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CEDEC 2011</a:t>
            </a:r>
            <a:br>
              <a:rPr lang="en-US" dirty="0" smtClean="0"/>
            </a:br>
            <a:r>
              <a:rPr lang="ja-JP" altLang="en-US" dirty="0" smtClean="0"/>
              <a:t>～</a:t>
            </a:r>
            <a:r>
              <a:rPr lang="en-US" altLang="ja-JP" dirty="0" smtClean="0"/>
              <a:t>Cross Border</a:t>
            </a:r>
            <a:r>
              <a:rPr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CEDEC </a:t>
            </a:r>
            <a:r>
              <a:rPr kumimoji="1" lang="ja-JP" altLang="en-US" dirty="0" smtClean="0"/>
              <a:t>運営委員会</a:t>
            </a:r>
            <a:endParaRPr kumimoji="1" lang="en-US" altLang="ja-JP" dirty="0" smtClean="0"/>
          </a:p>
          <a:p>
            <a:r>
              <a:rPr lang="ja-JP" altLang="en-US" dirty="0" smtClean="0"/>
              <a:t>吉岡 直人</a:t>
            </a:r>
            <a:endParaRPr lang="en-US" altLang="ja-JP" dirty="0" smtClean="0"/>
          </a:p>
          <a:p>
            <a:r>
              <a:rPr kumimoji="1" lang="en-US" altLang="ja-JP" dirty="0" smtClean="0"/>
              <a:t>Twitter: @</a:t>
            </a:r>
            <a:r>
              <a:rPr kumimoji="1" lang="en-US" altLang="ja-JP" dirty="0" err="1" smtClean="0"/>
              <a:t>ynaoto</a:t>
            </a:r>
            <a:r>
              <a:rPr kumimoji="1" lang="en-US" altLang="ja-JP" dirty="0" smtClean="0"/>
              <a:t> / </a:t>
            </a:r>
            <a:r>
              <a:rPr lang="en-US" altLang="ja-JP" dirty="0" smtClean="0"/>
              <a:t>#cedec2011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0E68-2DA1-4365-BEC0-2B48380B3E7B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2010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公募の徹底強化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「講師を選ぶ」のではなく「セッションを選ぶ」ポリシーの徹底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採択率約</a:t>
            </a:r>
            <a:r>
              <a:rPr lang="en-US" altLang="ja-JP" dirty="0" smtClean="0"/>
              <a:t>34%</a:t>
            </a:r>
            <a:r>
              <a:rPr lang="ja-JP" altLang="en-US" dirty="0" err="1" smtClean="0"/>
              <a:t>。</a:t>
            </a:r>
            <a:r>
              <a:rPr lang="ja-JP" altLang="en-US" dirty="0" smtClean="0"/>
              <a:t>理想に近い値を達成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ショートセッション導入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ひとつのテーマ、異なる見方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混乱させたい。いい意味で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無造作に従うより、自分で考えよう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CEDEC CHALLENGE</a:t>
            </a:r>
          </a:p>
          <a:p>
            <a:pPr lvl="1"/>
            <a:r>
              <a:rPr lang="ja-JP" altLang="en-US" dirty="0" smtClean="0"/>
              <a:t>聞くだけ、質問するだけではなく、参加する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普段目にすることのない他分野エキスパートの技や考え方を体感する</a:t>
            </a:r>
            <a:endParaRPr lang="en-US" altLang="ja-JP" dirty="0" smtClean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インタラクティブセッション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ポスター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研究活動やアイデアの屋台村。触って、話して！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研究者にとっては、ビジネス現場と出会う場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ニコ動「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チャンネル」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CEDEC</a:t>
            </a:r>
            <a:r>
              <a:rPr lang="ja-JP" altLang="en-US" dirty="0" smtClean="0"/>
              <a:t>を知らない、来たことの無い人への訴求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コメント上等！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CEDEC</a:t>
            </a:r>
            <a:r>
              <a:rPr lang="ja-JP" altLang="en-US" dirty="0" smtClean="0"/>
              <a:t>書房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コンピュータエンターテインメント開発に有用な書籍を一か所に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編集者の方と開発者が議論する場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より良い技術書の実現を目指す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19AE-536B-466F-B36C-1A0827061216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正式名称変更</a:t>
            </a:r>
            <a:endParaRPr lang="en-US" altLang="ja-JP" dirty="0" smtClean="0"/>
          </a:p>
          <a:p>
            <a:r>
              <a:rPr lang="ja-JP" altLang="en-US" dirty="0" smtClean="0"/>
              <a:t>ポジショニングの明確化</a:t>
            </a:r>
            <a:endParaRPr lang="en-US" altLang="ja-JP" dirty="0" smtClean="0"/>
          </a:p>
          <a:p>
            <a:r>
              <a:rPr lang="en-US" altLang="ja-JP" dirty="0" smtClean="0"/>
              <a:t>CEDEC CHALLENGE 2011</a:t>
            </a:r>
          </a:p>
          <a:p>
            <a:r>
              <a:rPr lang="en-US" altLang="ja-JP" dirty="0" smtClean="0"/>
              <a:t>Co-located event</a:t>
            </a:r>
          </a:p>
          <a:p>
            <a:r>
              <a:rPr lang="en-US" altLang="ja-JP" dirty="0" err="1" smtClean="0"/>
              <a:t>CEDiL</a:t>
            </a:r>
            <a:endParaRPr lang="en-US" altLang="ja-JP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19AE-536B-466F-B36C-1A0827061216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2011: </a:t>
            </a:r>
            <a:r>
              <a:rPr kumimoji="1" lang="ja-JP" altLang="en-US" dirty="0" smtClean="0"/>
              <a:t>正式名称変更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今年、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は </a:t>
            </a:r>
            <a:r>
              <a:rPr lang="en-US" altLang="ja-JP" dirty="0" smtClean="0"/>
              <a:t>”CESA Developers Conference” </a:t>
            </a:r>
            <a:r>
              <a:rPr lang="ja-JP" altLang="en-US" dirty="0" smtClean="0"/>
              <a:t>から </a:t>
            </a:r>
            <a:r>
              <a:rPr lang="en-US" altLang="ja-JP" dirty="0" smtClean="0"/>
              <a:t>”</a:t>
            </a:r>
            <a:r>
              <a:rPr lang="en-US" altLang="ja-JP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 Entertainment</a:t>
            </a:r>
            <a:r>
              <a:rPr lang="en-US" altLang="ja-JP" dirty="0" smtClean="0"/>
              <a:t> Developers Conference” </a:t>
            </a:r>
            <a:r>
              <a:rPr lang="ja-JP" altLang="en-US" dirty="0" smtClean="0"/>
              <a:t>に進化します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日時</a:t>
            </a:r>
            <a:r>
              <a:rPr lang="en-US" altLang="ja-JP" dirty="0" smtClean="0"/>
              <a:t>: 2011/9/6(</a:t>
            </a:r>
            <a:r>
              <a:rPr lang="ja-JP" altLang="en-US" dirty="0" smtClean="0"/>
              <a:t>火</a:t>
            </a:r>
            <a:r>
              <a:rPr lang="en-US" altLang="ja-JP" dirty="0" smtClean="0"/>
              <a:t>)-9/8(</a:t>
            </a:r>
            <a:r>
              <a:rPr lang="ja-JP" altLang="en-US" dirty="0" smtClean="0"/>
              <a:t>木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会場</a:t>
            </a:r>
            <a:r>
              <a:rPr lang="en-US" altLang="ja-JP" dirty="0" smtClean="0"/>
              <a:t>: </a:t>
            </a:r>
            <a:r>
              <a:rPr lang="ja-JP" altLang="en-US" dirty="0" smtClean="0"/>
              <a:t>パシフィコ横浜</a:t>
            </a:r>
            <a:endParaRPr lang="en-US" altLang="ja-JP" dirty="0" smtClean="0"/>
          </a:p>
          <a:p>
            <a:r>
              <a:rPr lang="ja-JP" altLang="en-US" dirty="0" smtClean="0"/>
              <a:t>規模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セッション数</a:t>
            </a:r>
            <a:r>
              <a:rPr lang="en-US" altLang="ja-JP" dirty="0" smtClean="0"/>
              <a:t>(</a:t>
            </a:r>
            <a:r>
              <a:rPr lang="ja-JP" altLang="en-US" dirty="0" smtClean="0"/>
              <a:t>予定</a:t>
            </a:r>
            <a:r>
              <a:rPr lang="en-US" altLang="ja-JP" dirty="0" smtClean="0"/>
              <a:t>): 200</a:t>
            </a:r>
          </a:p>
          <a:p>
            <a:pPr lvl="1"/>
            <a:r>
              <a:rPr lang="ja-JP" altLang="en-US" dirty="0" smtClean="0"/>
              <a:t>参加者数</a:t>
            </a:r>
            <a:r>
              <a:rPr lang="en-US" altLang="ja-JP" dirty="0" smtClean="0"/>
              <a:t>(</a:t>
            </a:r>
            <a:r>
              <a:rPr lang="ja-JP" altLang="en-US" dirty="0" smtClean="0"/>
              <a:t>目標</a:t>
            </a:r>
            <a:r>
              <a:rPr lang="en-US" altLang="ja-JP" dirty="0" smtClean="0"/>
              <a:t>): 5,000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はゲームの開発技術を外に出し、外部の有用な技術を取り込む「渦」になります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92389-3693-49C9-8FA4-45103C2B4545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8" name="Picture 2" descr="http://cedec.cesa.or.jp/2011/images/piece/teaser/t0/t0_1.gif"/>
          <p:cNvPicPr>
            <a:picLocks noChangeAspect="1" noChangeArrowheads="1"/>
          </p:cNvPicPr>
          <p:nvPr/>
        </p:nvPicPr>
        <p:blipFill>
          <a:blip r:embed="rId2"/>
          <a:srcRect t="28484" b="30208"/>
          <a:stretch>
            <a:fillRect/>
          </a:stretch>
        </p:blipFill>
        <p:spPr bwMode="auto">
          <a:xfrm>
            <a:off x="5684323" y="2876089"/>
            <a:ext cx="2381250" cy="114104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2011: </a:t>
            </a:r>
            <a:r>
              <a:rPr lang="ja-JP" altLang="en-US" smtClean="0"/>
              <a:t>ポジショニングの明確化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57300"/>
            <a:ext cx="5181600" cy="479266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CEDEC </a:t>
            </a:r>
            <a:r>
              <a:rPr lang="en-US" altLang="ja-JP" dirty="0" smtClean="0"/>
              <a:t>!= </a:t>
            </a:r>
            <a:r>
              <a:rPr lang="ja-JP" altLang="en-US" dirty="0" smtClean="0"/>
              <a:t>コミュニティ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「コミュニティ」は焦げ付くもの</a:t>
            </a:r>
            <a:endParaRPr kumimoji="1" lang="en-US" altLang="ja-JP" dirty="0" smtClean="0"/>
          </a:p>
          <a:p>
            <a:r>
              <a:rPr lang="ja-JP" altLang="en-US" dirty="0" smtClean="0"/>
              <a:t>だから、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は「コミュニティ」そのものにはならない</a:t>
            </a:r>
            <a:endParaRPr lang="en-US" altLang="ja-JP" dirty="0" smtClean="0"/>
          </a:p>
          <a:p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は強い重力を保ち、皆さん</a:t>
            </a:r>
            <a:r>
              <a:rPr lang="ja-JP" altLang="en-US" dirty="0" smtClean="0"/>
              <a:t>のスイングバイを助ける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は、様々な開発者コミュニティ活動を応援します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1026" name="Picture 2" descr="http://blogimg.goo.ne.jp/user_image/12/49/91a5ea078184b6a545551d20f4886d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760" y="1548271"/>
            <a:ext cx="3143647" cy="3724769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333830" y="5930819"/>
            <a:ext cx="8476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トヨコカ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0119</a:t>
            </a:r>
            <a:r>
              <a:rPr lang="ja-JP" altLang="en-US" sz="1100" dirty="0" err="1" smtClean="0">
                <a:solidFill>
                  <a:schemeClr val="bg1">
                    <a:lumMod val="50000"/>
                  </a:schemeClr>
                </a:solidFill>
              </a:rPr>
              <a:t>、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「地味ログ東洋硬化．うろつき雑記」</a:t>
            </a:r>
            <a:endParaRPr lang="en-US" altLang="ja-JP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http://blog.goo.ne.jp/toyokoka0119/c/8f791c018b18e169e9aff2415b631e42/?st=0&amp;page=2</a:t>
            </a:r>
            <a:r>
              <a:rPr lang="ja-JP" altLang="en-US" sz="1100" dirty="0" smtClean="0">
                <a:solidFill>
                  <a:schemeClr val="bg1">
                    <a:lumMod val="50000"/>
                  </a:schemeClr>
                </a:solidFill>
              </a:rPr>
              <a:t>　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Accessed  2011  June  30</a:t>
            </a:r>
            <a:r>
              <a:rPr lang="en-US" altLang="ja-JP" sz="11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2011: CEDEC CHALLENGE 2011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PG: </a:t>
            </a:r>
            <a:r>
              <a:rPr lang="ja-JP" altLang="en-US" dirty="0" smtClean="0"/>
              <a:t>超早碁九路盤</a:t>
            </a:r>
            <a:r>
              <a:rPr lang="en-US" altLang="ja-JP" dirty="0" smtClean="0"/>
              <a:t>AI</a:t>
            </a:r>
            <a:r>
              <a:rPr lang="ja-JP" altLang="en-US" dirty="0" smtClean="0"/>
              <a:t>対決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AI</a:t>
            </a:r>
            <a:r>
              <a:rPr lang="ja-JP" altLang="en-US" dirty="0" smtClean="0"/>
              <a:t>プログラム絶賛公募中！</a:t>
            </a:r>
            <a:endParaRPr lang="en-US" altLang="ja-JP" dirty="0" smtClean="0"/>
          </a:p>
          <a:p>
            <a:r>
              <a:rPr lang="en-US" altLang="ja-JP" dirty="0" smtClean="0"/>
              <a:t>VA: 3D</a:t>
            </a:r>
            <a:r>
              <a:rPr lang="ja-JP" altLang="en-US" dirty="0" smtClean="0"/>
              <a:t>アニメーター列伝！</a:t>
            </a:r>
            <a:endParaRPr lang="en-US" altLang="ja-JP" dirty="0" smtClean="0"/>
          </a:p>
          <a:p>
            <a:r>
              <a:rPr lang="en-US" altLang="ja-JP" dirty="0" smtClean="0"/>
              <a:t>GD: </a:t>
            </a:r>
            <a:r>
              <a:rPr lang="ja-JP" altLang="en-US" dirty="0" smtClean="0"/>
              <a:t>ペラ企画コンテスト ～奇跡の一枚を探せ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は最高の技を体感し、それに挑戦する機会を提供します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0865-473B-445F-AAFE-AA0A2A5DD0E9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2011: Co-located event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他分野との親戚の付き合い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言葉すら通じないかも知れない人たちと、お互いに独立しながら、そばにいよう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以下のイベントを開催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Mathematics for the Game Industry</a:t>
            </a:r>
          </a:p>
          <a:p>
            <a:pPr lvl="1"/>
            <a:r>
              <a:rPr lang="en-US" dirty="0" smtClean="0"/>
              <a:t>JaSST'11 in CEDEC</a:t>
            </a:r>
            <a:endParaRPr lang="en-US" altLang="ja-JP" i="1" dirty="0" smtClean="0"/>
          </a:p>
          <a:p>
            <a:pPr lvl="1"/>
            <a:r>
              <a:rPr lang="ja-JP" altLang="en-US" dirty="0" smtClean="0"/>
              <a:t>情報処理学会グラフィクスと</a:t>
            </a:r>
            <a:r>
              <a:rPr lang="en-US" altLang="ja-JP" dirty="0" smtClean="0"/>
              <a:t>CAD</a:t>
            </a:r>
            <a:r>
              <a:rPr lang="ja-JP" altLang="en-US" dirty="0" smtClean="0"/>
              <a:t>研究会</a:t>
            </a:r>
            <a:r>
              <a:rPr lang="en-US" altLang="ja-JP" dirty="0" smtClean="0"/>
              <a:t>30</a:t>
            </a:r>
            <a:r>
              <a:rPr lang="ja-JP" altLang="en-US" dirty="0" smtClean="0"/>
              <a:t>周年記念 ～ </a:t>
            </a:r>
            <a:r>
              <a:rPr lang="en-US" altLang="ja-JP" dirty="0" smtClean="0"/>
              <a:t>CG</a:t>
            </a:r>
            <a:r>
              <a:rPr lang="ja-JP" altLang="en-US" dirty="0" smtClean="0"/>
              <a:t>リサーチフォーラム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はゲーム業界外を巻き込みます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00865-473B-445F-AAFE-AA0A2A5DD0E9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2011: </a:t>
            </a:r>
            <a:r>
              <a:rPr kumimoji="1" lang="en-US" altLang="ja-JP" dirty="0" err="1" smtClean="0"/>
              <a:t>CEDiL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CE</a:t>
            </a:r>
            <a:r>
              <a:rPr kumimoji="1" lang="en-US" altLang="ja-JP" dirty="0" smtClean="0"/>
              <a:t>DEC </a:t>
            </a:r>
            <a:r>
              <a:rPr kumimoji="1" lang="en-US" altLang="ja-JP" dirty="0" smtClean="0">
                <a:solidFill>
                  <a:srgbClr val="FF0000"/>
                </a:solidFill>
              </a:rPr>
              <a:t>Di</a:t>
            </a:r>
            <a:r>
              <a:rPr kumimoji="1" lang="en-US" altLang="ja-JP" dirty="0" smtClean="0"/>
              <a:t>gital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</a:t>
            </a:r>
            <a:r>
              <a:rPr kumimoji="1" lang="en-US" altLang="ja-JP" dirty="0" smtClean="0"/>
              <a:t>ibrary</a:t>
            </a:r>
          </a:p>
          <a:p>
            <a:pPr lvl="1"/>
            <a:r>
              <a:rPr lang="en-US" altLang="ja-JP" dirty="0" smtClean="0">
                <a:hlinkClick r:id="rId2"/>
              </a:rPr>
              <a:t>http://cedil.cesa.or.jp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デジタルコンテンツ開発に関わる資料の電子図書館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現時点で</a:t>
            </a:r>
            <a:r>
              <a:rPr lang="en-US" altLang="ja-JP" dirty="0" smtClean="0"/>
              <a:t>500</a:t>
            </a:r>
            <a:r>
              <a:rPr lang="ja-JP" altLang="en-US" dirty="0" smtClean="0"/>
              <a:t>件近くの資料が検索・閲覧可能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CEDEC</a:t>
            </a:r>
            <a:r>
              <a:rPr lang="ja-JP" altLang="en-US" dirty="0" smtClean="0"/>
              <a:t>講演資料、講演の模様を収めたビデオ等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スナップショットだけでなく、時間軸上の変化を提供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串刺し検索で意外な価値発見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パーマネントリンクなので引用可能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将来的には、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以外のルートも作る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論文なども歓迎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は永続的な開発技術資料の継承を目指します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pic>
        <p:nvPicPr>
          <p:cNvPr id="7" name="Picture 4" descr="http://www.cesa.or.jp/uploads/images/img2011/banners/cedil_library_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1744" y="973283"/>
            <a:ext cx="3741078" cy="1290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あなたが</a:t>
            </a:r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に参加する理由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CEDEC 2011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３つの理由</a:t>
            </a:r>
            <a:endParaRPr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indent="-1371600">
              <a:buFont typeface="+mj-lt"/>
              <a:buAutoNum type="arabicPeriod"/>
            </a:pPr>
            <a:r>
              <a:rPr lang="ja-JP" altLang="en-US" sz="8800" dirty="0" smtClean="0"/>
              <a:t>安い！</a:t>
            </a:r>
            <a:endParaRPr lang="en-US" altLang="ja-JP" sz="8800" dirty="0" smtClean="0"/>
          </a:p>
          <a:p>
            <a:pPr marL="1371600" indent="-1371600">
              <a:buFont typeface="+mj-lt"/>
              <a:buAutoNum type="arabicPeriod"/>
            </a:pPr>
            <a:r>
              <a:rPr lang="ja-JP" altLang="en-US" sz="8800" dirty="0" smtClean="0"/>
              <a:t>日本語！</a:t>
            </a:r>
            <a:endParaRPr lang="en-US" altLang="ja-JP" sz="8800" dirty="0" smtClean="0"/>
          </a:p>
          <a:p>
            <a:pPr marL="1371600" indent="-1371600">
              <a:buFont typeface="+mj-lt"/>
              <a:buAutoNum type="arabicPeriod"/>
            </a:pPr>
            <a:r>
              <a:rPr lang="ja-JP" altLang="en-US" sz="8800" dirty="0" smtClean="0"/>
              <a:t>便利！</a:t>
            </a:r>
            <a:endParaRPr lang="en-US" altLang="ja-JP" sz="8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6218-4895-4324-9FEE-DB18A3C7196D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安い！</a:t>
            </a:r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「レギュラーパス」が、たったの</a:t>
            </a:r>
            <a:r>
              <a:rPr lang="en-US" altLang="ja-JP" dirty="0" smtClean="0"/>
              <a:t>35,000</a:t>
            </a:r>
            <a:r>
              <a:rPr lang="ja-JP" altLang="en-US" dirty="0" smtClean="0"/>
              <a:t>円！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</a:t>
            </a:r>
            <a:r>
              <a:rPr lang="ja-JP" altLang="en-US" dirty="0" smtClean="0"/>
              <a:t>日間有効。</a:t>
            </a:r>
            <a:r>
              <a:rPr lang="en-US" altLang="ja-JP" dirty="0" smtClean="0"/>
              <a:t>1</a:t>
            </a:r>
            <a:r>
              <a:rPr lang="ja-JP" altLang="en-US" dirty="0" smtClean="0"/>
              <a:t>セッションあたり</a:t>
            </a:r>
            <a:r>
              <a:rPr lang="en-US" altLang="ja-JP" dirty="0" smtClean="0"/>
              <a:t> ~2,000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参考</a:t>
            </a:r>
            <a:r>
              <a:rPr lang="en-US" altLang="ja-JP" dirty="0" smtClean="0"/>
              <a:t>: GDC11: $950 (Main Conference Pass) 76,000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r>
              <a:rPr lang="ja-JP" altLang="en-US" dirty="0" smtClean="0"/>
              <a:t>しかも早割り期間中なら、更に</a:t>
            </a:r>
            <a:r>
              <a:rPr lang="en-US" altLang="ja-JP" dirty="0" smtClean="0"/>
              <a:t>5,000</a:t>
            </a:r>
            <a:r>
              <a:rPr lang="ja-JP" altLang="en-US" dirty="0" smtClean="0"/>
              <a:t>円引き！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7/1</a:t>
            </a:r>
            <a:r>
              <a:rPr lang="ja-JP" altLang="en-US" dirty="0" smtClean="0"/>
              <a:t>～</a:t>
            </a:r>
            <a:r>
              <a:rPr lang="en-US" altLang="ja-JP" dirty="0" smtClean="0"/>
              <a:t>7/31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r>
              <a:rPr lang="en-US" altLang="ja-JP" dirty="0" smtClean="0"/>
              <a:t>CESA</a:t>
            </a:r>
            <a:r>
              <a:rPr lang="ja-JP" altLang="en-US" dirty="0" smtClean="0"/>
              <a:t>会員</a:t>
            </a:r>
            <a:r>
              <a:rPr lang="en-US" altLang="ja-JP" dirty="0" smtClean="0"/>
              <a:t>/</a:t>
            </a:r>
            <a:r>
              <a:rPr lang="ja-JP" altLang="en-US" dirty="0" smtClean="0"/>
              <a:t>学生割引、団体割引もあります！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一番安いフルパスで</a:t>
            </a:r>
            <a:r>
              <a:rPr lang="en-US" altLang="ja-JP" dirty="0" smtClean="0"/>
              <a:t>20,000</a:t>
            </a:r>
            <a:r>
              <a:rPr lang="ja-JP" altLang="en-US" dirty="0" smtClean="0"/>
              <a:t>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「エクスポパス」は、なんと、たったの </a:t>
            </a:r>
            <a:r>
              <a:rPr lang="en-US" altLang="ja-JP" dirty="0" smtClean="0"/>
              <a:t>1,500</a:t>
            </a:r>
            <a:r>
              <a:rPr lang="ja-JP" altLang="en-US" dirty="0" smtClean="0"/>
              <a:t>円！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オープンスペース入場可能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626218-4895-4324-9FEE-DB18A3C7196D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とは何か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8" name="テキスト プレースホル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CEDEC 2011</a:t>
            </a:r>
            <a:r>
              <a:rPr kumimoji="1" lang="ja-JP" altLang="en-US" dirty="0" smtClean="0"/>
              <a:t> ～</a:t>
            </a:r>
            <a:r>
              <a:rPr kumimoji="1" lang="en-US" altLang="ja-JP" dirty="0" smtClean="0"/>
              <a:t>Cross Border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日本語！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ほぼ全てのセッションが日本語で実施！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英語→日本語の同時通訳セッションあり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質問も日本語で出来ます！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海外からの参加者ともお話できます！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バイリンガルのボランティアもいます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便利</a:t>
            </a:r>
            <a:r>
              <a:rPr kumimoji="1" lang="ja-JP" altLang="en-US" dirty="0" smtClean="0"/>
              <a:t>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渋谷から急行で、たったの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日帰り可能！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周辺に安いホテルも沢山あります！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数千人の開発者と議論できます！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CEDEC 2010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4,600</a:t>
            </a:r>
            <a:r>
              <a:rPr lang="ja-JP" altLang="en-US" dirty="0" smtClean="0"/>
              <a:t>人以上が参集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色々な職種の人が集まります！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プログラマー、アーティスト、サウンド、プロデューサー、ビジネスマン、研究者、学生・・・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商用技術も大切な参加者です！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展示会、</a:t>
            </a:r>
            <a:r>
              <a:rPr kumimoji="1" lang="en-US" altLang="ja-JP" dirty="0" smtClean="0"/>
              <a:t>PR</a:t>
            </a:r>
            <a:r>
              <a:rPr kumimoji="1" lang="ja-JP" altLang="en-US" dirty="0" smtClean="0"/>
              <a:t>セミナー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大手開発会社の人は</a:t>
            </a:r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に参加しよう！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停滞を招く「常識」を打破し、前進し続けるために</a:t>
            </a:r>
            <a:endParaRPr lang="en-US" altLang="ja-JP" dirty="0" smtClean="0"/>
          </a:p>
          <a:p>
            <a:r>
              <a:rPr kumimoji="1" lang="ja-JP" altLang="en-US" dirty="0" smtClean="0"/>
              <a:t>中小開発会社の人は</a:t>
            </a:r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に参加しよう！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武器としての技術力を磨き、商機を広げるために</a:t>
            </a:r>
            <a:endParaRPr lang="en-US" altLang="ja-JP" dirty="0" smtClean="0"/>
          </a:p>
          <a:p>
            <a:r>
              <a:rPr lang="ja-JP" altLang="en-US" dirty="0" smtClean="0"/>
              <a:t>個人開発者の人は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に参加しよう！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己を知りライバルを知り、更なる高みを目指すために</a:t>
            </a:r>
            <a:endParaRPr lang="en-US" altLang="ja-JP" dirty="0" smtClean="0"/>
          </a:p>
          <a:p>
            <a:r>
              <a:rPr kumimoji="1" lang="ja-JP" altLang="en-US" dirty="0" smtClean="0"/>
              <a:t>コンピュータエンターテインメント</a:t>
            </a:r>
            <a:r>
              <a:rPr lang="ja-JP" altLang="en-US" dirty="0" smtClean="0"/>
              <a:t>開発に興味のある全ての人は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に参加しよう！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意見を交え、切磋琢磨し、より良い未来のために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そして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49231" y="1683454"/>
            <a:ext cx="6645538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ja-JP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2011.3.11</a:t>
            </a:r>
          </a:p>
          <a:p>
            <a:pPr algn="ctr"/>
            <a:r>
              <a:rPr lang="en-US" altLang="ja-JP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2:46pm</a:t>
            </a:r>
            <a:endParaRPr lang="ja-JP" alt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震災復興支援技術</a:t>
            </a:r>
            <a:r>
              <a:rPr lang="ja-JP" altLang="en-US" dirty="0" smtClean="0"/>
              <a:t>特別セッション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技術者として何を考えましたか</a:t>
            </a:r>
            <a:r>
              <a:rPr lang="en-US" altLang="ja-JP" dirty="0" smtClean="0"/>
              <a:t>?</a:t>
            </a:r>
          </a:p>
          <a:p>
            <a:r>
              <a:rPr lang="ja-JP" altLang="en-US" dirty="0" smtClean="0"/>
              <a:t>大人として何を考えましたか</a:t>
            </a:r>
            <a:r>
              <a:rPr lang="en-US" altLang="ja-JP" dirty="0" smtClean="0"/>
              <a:t>?</a:t>
            </a:r>
          </a:p>
          <a:p>
            <a:r>
              <a:rPr lang="ja-JP" altLang="en-US" dirty="0" smtClean="0"/>
              <a:t>「会社のため」だけで満足ですか</a:t>
            </a:r>
            <a:r>
              <a:rPr lang="en-US" altLang="ja-JP" dirty="0" smtClean="0"/>
              <a:t>?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表に出よう！ そのための場として</a:t>
            </a:r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を使ってください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震災直後にアップされたある写真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27652" name="Picture 4" descr="kesen_20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726" y="1233047"/>
            <a:ext cx="8383514" cy="472271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70860" y="6006899"/>
            <a:ext cx="8602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</a:rPr>
              <a:t>ヘンリエッタ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</a:rPr>
              <a:t>、「慧眼の剣」　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http://henrietta2005.blog110.fc2.com/blog-entry-319.html</a:t>
            </a:r>
            <a:r>
              <a:rPr lang="ja-JP" altLang="en-US" sz="1200" dirty="0" smtClean="0">
                <a:solidFill>
                  <a:schemeClr val="bg1">
                    <a:lumMod val="50000"/>
                  </a:schemeClr>
                </a:solidFill>
              </a:rPr>
              <a:t>　 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Accessed  2011 June  30</a:t>
            </a:r>
            <a:r>
              <a:rPr lang="en-US" altLang="ja-JP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「超早碁九路盤</a:t>
            </a:r>
            <a:r>
              <a:rPr kumimoji="1" lang="en-US" altLang="ja-JP" sz="3600" dirty="0" smtClean="0"/>
              <a:t>AI</a:t>
            </a:r>
            <a:r>
              <a:rPr kumimoji="1" lang="ja-JP" altLang="en-US" sz="3600" dirty="0" smtClean="0"/>
              <a:t>対決」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「震災復興支援技術特別セッション」</a:t>
            </a:r>
            <a:br>
              <a:rPr lang="ja-JP" altLang="en-US" sz="3600" dirty="0" smtClean="0"/>
            </a:br>
            <a:r>
              <a:rPr lang="ja-JP" altLang="en-US" sz="3600" dirty="0" smtClean="0"/>
              <a:t>引き続き公募受付中！</a:t>
            </a:r>
            <a:endParaRPr kumimoji="1" lang="ja-JP" altLang="en-US" sz="3600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締切は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29</a:t>
            </a:r>
            <a:r>
              <a:rPr kumimoji="1" lang="ja-JP" altLang="en-US" dirty="0" smtClean="0"/>
              <a:t>日！</a:t>
            </a:r>
            <a:endParaRPr kumimoji="1" lang="en-US" altLang="ja-JP" dirty="0" smtClean="0"/>
          </a:p>
          <a:p>
            <a:r>
              <a:rPr lang="ja-JP" altLang="en-US" dirty="0" smtClean="0"/>
              <a:t>詳しくは、</a:t>
            </a:r>
            <a:r>
              <a:rPr lang="en-US" altLang="ja-JP" dirty="0" smtClean="0">
                <a:hlinkClick r:id="rId2"/>
              </a:rPr>
              <a:t>http://cedec.cesa.or.jp</a:t>
            </a:r>
            <a:endParaRPr lang="en-US" altLang="ja-JP" dirty="0" smtClean="0"/>
          </a:p>
          <a:p>
            <a:r>
              <a:rPr kumimoji="1" lang="en-US" altLang="ja-JP" dirty="0" smtClean="0"/>
              <a:t>#cedec2011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CEDEC </a:t>
            </a:r>
            <a:r>
              <a:rPr lang="ja-JP" altLang="en-US" smtClean="0"/>
              <a:t>とは何か</a:t>
            </a:r>
            <a:endParaRPr lang="ja-JP" altLang="en-US" dirty="0" smtClean="0"/>
          </a:p>
        </p:txBody>
      </p:sp>
      <p:sp>
        <p:nvSpPr>
          <p:cNvPr id="91138" name="コンテンツ プレースホルダ 2"/>
          <p:cNvSpPr>
            <a:spLocks noGrp="1"/>
          </p:cNvSpPr>
          <p:nvPr>
            <p:ph idx="1"/>
          </p:nvPr>
        </p:nvSpPr>
        <p:spPr>
          <a:xfrm>
            <a:off x="457199" y="1257300"/>
            <a:ext cx="4902591" cy="4792663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CESA</a:t>
            </a:r>
            <a:r>
              <a:rPr lang="ja-JP" altLang="en-US" dirty="0" smtClean="0"/>
              <a:t>が主催する二大イベントのひとつ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コンスーマー</a:t>
            </a:r>
            <a:r>
              <a:rPr lang="en-US" altLang="ja-JP" dirty="0" smtClean="0"/>
              <a:t>/</a:t>
            </a:r>
            <a:r>
              <a:rPr lang="ja-JP" altLang="en-US" dirty="0" smtClean="0"/>
              <a:t>リテイラー向け</a:t>
            </a:r>
            <a:r>
              <a:rPr lang="en-US" altLang="ja-JP" dirty="0" smtClean="0"/>
              <a:t>TGS</a:t>
            </a:r>
            <a:r>
              <a:rPr lang="ja-JP" altLang="en-US" dirty="0" smtClean="0"/>
              <a:t>と、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開発者向け</a:t>
            </a:r>
            <a:r>
              <a:rPr lang="en-US" altLang="ja-JP" dirty="0" smtClean="0">
                <a:solidFill>
                  <a:srgbClr val="FF0000"/>
                </a:solidFill>
              </a:rPr>
              <a:t>CEDEC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プロの開発者が互いに切磋琢磨する場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毎年秋に開催。今年で</a:t>
            </a:r>
            <a:r>
              <a:rPr lang="en-US" altLang="ja-JP" dirty="0" smtClean="0"/>
              <a:t>13</a:t>
            </a:r>
            <a:r>
              <a:rPr lang="ja-JP" altLang="en-US" dirty="0" smtClean="0"/>
              <a:t>回目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昨年 </a:t>
            </a:r>
            <a:r>
              <a:rPr lang="en-US" altLang="ja-JP" dirty="0" smtClean="0"/>
              <a:t>CEDEC 2010 </a:t>
            </a:r>
            <a:r>
              <a:rPr lang="ja-JP" altLang="en-US" dirty="0" smtClean="0"/>
              <a:t>では、約</a:t>
            </a:r>
            <a:r>
              <a:rPr lang="en-US" altLang="ja-JP" dirty="0" smtClean="0"/>
              <a:t>4,600</a:t>
            </a:r>
            <a:r>
              <a:rPr lang="ja-JP" altLang="en-US" dirty="0" smtClean="0"/>
              <a:t>名の開発者が三日間に渡り議論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主に開発者によるセッションと、商用技術ベンダーによる展示会</a:t>
            </a:r>
            <a:r>
              <a:rPr lang="en-US" altLang="ja-JP" dirty="0" smtClean="0"/>
              <a:t>/PR</a:t>
            </a:r>
            <a:r>
              <a:rPr lang="ja-JP" altLang="en-US" dirty="0" smtClean="0"/>
              <a:t>セミナーで構成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会社の枠を超えて、業界各社より運営メンバーが集結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講演者も、聴講者も、運営も開発者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全員が、より良い業界実現のために尽力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F160-BCA7-41DF-8D94-0916506CC485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9" name="Picture 4" descr="社団法人コンピュータエンターテインメント協会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0409" y="1333500"/>
            <a:ext cx="2571750" cy="95250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322" y="2514600"/>
            <a:ext cx="1423987" cy="20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http://cedec.cesa.or.jp/2011/images/piece/teaser/t0/t0_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6134" y="2513013"/>
            <a:ext cx="1590675" cy="20056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の２大特徴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z="7200" dirty="0" smtClean="0"/>
              <a:t>でかい！</a:t>
            </a:r>
            <a:endParaRPr lang="en-US" altLang="ja-JP" sz="7200" dirty="0" smtClean="0"/>
          </a:p>
          <a:p>
            <a:pPr lvl="1">
              <a:buNone/>
            </a:pPr>
            <a:r>
              <a:rPr lang="en-US" altLang="ja-JP" dirty="0" smtClean="0"/>
              <a:t>2010</a:t>
            </a:r>
            <a:r>
              <a:rPr lang="ja-JP" altLang="en-US" dirty="0" smtClean="0"/>
              <a:t>で</a:t>
            </a:r>
            <a:r>
              <a:rPr lang="en-US" altLang="ja-JP" dirty="0" smtClean="0"/>
              <a:t>4,600</a:t>
            </a:r>
            <a:r>
              <a:rPr lang="ja-JP" altLang="en-US" dirty="0" smtClean="0"/>
              <a:t>名以上の参加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ja-JP" altLang="en-US" sz="7200" dirty="0" smtClean="0"/>
              <a:t>ごちゃごちゃ</a:t>
            </a:r>
            <a:endParaRPr lang="en-US" altLang="ja-JP" sz="7200" dirty="0" smtClean="0"/>
          </a:p>
          <a:p>
            <a:pPr lvl="1">
              <a:buNone/>
            </a:pPr>
            <a:r>
              <a:rPr lang="en-US" altLang="ja-JP" dirty="0" smtClean="0"/>
              <a:t>PG, VA, GD, SND, PD, BM </a:t>
            </a:r>
            <a:r>
              <a:rPr lang="ja-JP" altLang="en-US" dirty="0" smtClean="0"/>
              <a:t>など、色々な人が集まる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特徴</a:t>
            </a:r>
            <a:r>
              <a:rPr lang="en-US" altLang="ja-JP" dirty="0" smtClean="0"/>
              <a:t>1: </a:t>
            </a:r>
            <a:r>
              <a:rPr lang="ja-JP" altLang="en-US" dirty="0" smtClean="0"/>
              <a:t>でっかい</a:t>
            </a:r>
            <a:endParaRPr kumimoji="1" lang="ja-JP" altLang="en-US" dirty="0"/>
          </a:p>
        </p:txBody>
      </p:sp>
      <p:graphicFrame>
        <p:nvGraphicFramePr>
          <p:cNvPr id="2050" name="グラフ 4"/>
          <p:cNvGraphicFramePr>
            <a:graphicFrameLocks/>
          </p:cNvGraphicFramePr>
          <p:nvPr/>
        </p:nvGraphicFramePr>
        <p:xfrm>
          <a:off x="247650" y="1257300"/>
          <a:ext cx="8648700" cy="5038725"/>
        </p:xfrm>
        <a:graphic>
          <a:graphicData uri="http://schemas.openxmlformats.org/presentationml/2006/ole">
            <p:oleObj spid="_x0000_s25602" name="Worksheet" r:id="rId3" imgW="8953500" imgH="5533957" progId="Excel.Sheet.8">
              <p:embed/>
            </p:oleObj>
          </a:graphicData>
        </a:graphic>
      </p:graphicFrame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347C6-F3D4-4DA3-80BA-94DD7E8ACFB9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9538" y="1863725"/>
            <a:ext cx="2371173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5413" y="1854200"/>
            <a:ext cx="2273608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特徴</a:t>
            </a:r>
            <a:r>
              <a:rPr lang="en-US" altLang="ja-JP" dirty="0" smtClean="0"/>
              <a:t>2: </a:t>
            </a:r>
            <a:r>
              <a:rPr lang="ja-JP" altLang="en-US" dirty="0" smtClean="0"/>
              <a:t>ごちゃごちゃ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/>
        </p:nvGraphicFramePr>
        <p:xfrm>
          <a:off x="238125" y="1247775"/>
          <a:ext cx="8648700" cy="505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347C6-F3D4-4DA3-80BA-94DD7E8ACFB9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pic>
        <p:nvPicPr>
          <p:cNvPr id="10" name="Picture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514" y="1657350"/>
            <a:ext cx="2608262" cy="173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450" y="1647825"/>
            <a:ext cx="25781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最近の </a:t>
            </a:r>
            <a:r>
              <a:rPr kumimoji="1" lang="en-US" altLang="ja-JP" dirty="0" smtClean="0"/>
              <a:t>CEDEC </a:t>
            </a:r>
            <a:r>
              <a:rPr kumimoji="1" lang="ja-JP" altLang="en-US" dirty="0" smtClean="0"/>
              <a:t>改革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dirty="0" smtClean="0"/>
              <a:t>2008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一次情報</a:t>
            </a:r>
            <a:r>
              <a:rPr lang="ja-JP" altLang="en-US" dirty="0" smtClean="0"/>
              <a:t>への拘り</a:t>
            </a:r>
            <a:endParaRPr lang="en-US" altLang="ja-JP" dirty="0" smtClean="0"/>
          </a:p>
          <a:p>
            <a:r>
              <a:rPr lang="en-US" altLang="ja-JP" dirty="0" smtClean="0"/>
              <a:t>CEDEC </a:t>
            </a:r>
            <a:r>
              <a:rPr lang="en-US" altLang="ja-JP" dirty="0" smtClean="0">
                <a:solidFill>
                  <a:srgbClr val="FF0000"/>
                </a:solidFill>
              </a:rPr>
              <a:t>AWARDS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ボランティア</a:t>
            </a:r>
            <a:r>
              <a:rPr lang="ja-JP" altLang="en-US" dirty="0" smtClean="0"/>
              <a:t>スタッフ導入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2009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大規模化</a:t>
            </a:r>
            <a:r>
              <a:rPr lang="ja-JP" altLang="en-US" dirty="0" smtClean="0"/>
              <a:t>に対応。会場をパシフィコ横浜へ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基調講演</a:t>
            </a:r>
            <a:r>
              <a:rPr lang="ja-JP" altLang="en-US" dirty="0" smtClean="0"/>
              <a:t>のポジショニング明確化</a:t>
            </a:r>
            <a:endParaRPr lang="en-US" altLang="ja-JP" dirty="0" smtClean="0"/>
          </a:p>
          <a:p>
            <a:r>
              <a:rPr lang="en-US" altLang="ja-JP" dirty="0" smtClean="0"/>
              <a:t>CESA</a:t>
            </a:r>
            <a:r>
              <a:rPr lang="ja-JP" altLang="en-US" dirty="0" smtClean="0">
                <a:solidFill>
                  <a:srgbClr val="FF0000"/>
                </a:solidFill>
              </a:rPr>
              <a:t>開発技術ロードマップ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7" name="コンテンツ プレースホルダ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ja-JP" dirty="0" smtClean="0"/>
              <a:t>2010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公募</a:t>
            </a:r>
            <a:r>
              <a:rPr lang="ja-JP" altLang="en-US" dirty="0" smtClean="0"/>
              <a:t>の徹底強化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ショートセッション</a:t>
            </a:r>
            <a:r>
              <a:rPr lang="ja-JP" altLang="en-US" dirty="0" smtClean="0"/>
              <a:t>導入</a:t>
            </a:r>
            <a:endParaRPr lang="en-US" altLang="ja-JP" dirty="0" smtClean="0"/>
          </a:p>
          <a:p>
            <a:r>
              <a:rPr lang="en-US" altLang="ja-JP" dirty="0" smtClean="0"/>
              <a:t>CEDEC </a:t>
            </a:r>
            <a:r>
              <a:rPr lang="en-US" altLang="ja-JP" dirty="0" smtClean="0">
                <a:solidFill>
                  <a:srgbClr val="FF0000"/>
                </a:solidFill>
              </a:rPr>
              <a:t>CHALLENGE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インタラクティブ</a:t>
            </a:r>
            <a:r>
              <a:rPr lang="ja-JP" altLang="en-US" dirty="0" smtClean="0"/>
              <a:t>セッション </a:t>
            </a:r>
            <a:r>
              <a:rPr lang="en-US" altLang="ja-JP" dirty="0" smtClean="0"/>
              <a:t>(</a:t>
            </a:r>
            <a:r>
              <a:rPr lang="ja-JP" altLang="en-US" dirty="0" smtClean="0"/>
              <a:t>ポスター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>
                <a:solidFill>
                  <a:srgbClr val="FF0000"/>
                </a:solidFill>
              </a:rPr>
              <a:t>ニコ動</a:t>
            </a:r>
            <a:r>
              <a:rPr lang="ja-JP" altLang="en-US" dirty="0" smtClean="0"/>
              <a:t>「</a:t>
            </a:r>
            <a:r>
              <a:rPr lang="en-US" altLang="ja-JP" dirty="0" smtClean="0"/>
              <a:t>CEDEC</a:t>
            </a:r>
            <a:r>
              <a:rPr lang="ja-JP" altLang="en-US" dirty="0" smtClean="0"/>
              <a:t>チャンネル」</a:t>
            </a:r>
            <a:endParaRPr lang="en-US" altLang="ja-JP" dirty="0" smtClean="0"/>
          </a:p>
          <a:p>
            <a:r>
              <a:rPr lang="en-US" altLang="ja-JP" dirty="0" smtClean="0"/>
              <a:t>CEDEC</a:t>
            </a:r>
            <a:r>
              <a:rPr lang="ja-JP" altLang="en-US" dirty="0" smtClean="0">
                <a:solidFill>
                  <a:srgbClr val="FF0000"/>
                </a:solidFill>
              </a:rPr>
              <a:t>書房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2011</a:t>
            </a:r>
            <a:endParaRPr lang="ja-JP" altLang="en-US" dirty="0" smtClean="0"/>
          </a:p>
          <a:p>
            <a:r>
              <a:rPr lang="ja-JP" altLang="en-US" dirty="0" smtClean="0"/>
              <a:t>正式</a:t>
            </a:r>
            <a:r>
              <a:rPr lang="ja-JP" altLang="en-US" dirty="0" smtClean="0">
                <a:solidFill>
                  <a:srgbClr val="FF0000"/>
                </a:solidFill>
              </a:rPr>
              <a:t>名称変更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ポジショニング</a:t>
            </a:r>
            <a:r>
              <a:rPr lang="ja-JP" altLang="en-US" dirty="0" smtClean="0"/>
              <a:t>の明確化</a:t>
            </a:r>
            <a:endParaRPr lang="en-US" altLang="ja-JP" dirty="0" smtClean="0"/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CEDiL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Co-located </a:t>
            </a:r>
            <a:r>
              <a:rPr lang="en-US" altLang="ja-JP" dirty="0" smtClean="0"/>
              <a:t>event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00865-473B-445F-AAFE-AA0A2A5DD0E9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2008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一次情報への拘り</a:t>
            </a:r>
          </a:p>
          <a:p>
            <a:pPr lvl="1"/>
            <a:r>
              <a:rPr lang="ja-JP" altLang="en-US" dirty="0" smtClean="0"/>
              <a:t>粗削りな生情報を、当事者の口から届ける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海外トラックの充実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CEDEC AWARDS</a:t>
            </a:r>
          </a:p>
          <a:p>
            <a:pPr lvl="1"/>
            <a:r>
              <a:rPr kumimoji="1" lang="ja-JP" altLang="en-US" dirty="0" smtClean="0"/>
              <a:t>「タイトル」ではなく「</a:t>
            </a:r>
            <a:r>
              <a:rPr lang="ja-JP" altLang="en-US" dirty="0" smtClean="0"/>
              <a:t>技術」を賞する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「アカデミー賞」ではなく「エミー賞」を目指す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各分野最優秀賞は</a:t>
            </a:r>
            <a:r>
              <a:rPr kumimoji="1" lang="en-US" altLang="ja-JP" dirty="0" smtClean="0"/>
              <a:t>CEDEC</a:t>
            </a:r>
            <a:r>
              <a:rPr kumimoji="1" lang="ja-JP" altLang="en-US" dirty="0" smtClean="0"/>
              <a:t>パス購入者の投票で決定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ボランティアスタッフ導入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CESA </a:t>
            </a:r>
            <a:r>
              <a:rPr lang="ja-JP" altLang="en-US" dirty="0" smtClean="0"/>
              <a:t>加盟各社の内定者、若手に参加してもらう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半分を現場スタッフとして働いてもらい、残り時間でセッションに参加してもらう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若手同士のコミュニティが生まれつつある！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19AE-536B-466F-B36C-1A0827061216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10" name="図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1122" y="1800518"/>
            <a:ext cx="2306443" cy="123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0"/>
          <p:cNvSpPr/>
          <p:nvPr/>
        </p:nvSpPr>
        <p:spPr>
          <a:xfrm>
            <a:off x="4487590" y="1041005"/>
            <a:ext cx="4501662" cy="5050306"/>
          </a:xfrm>
          <a:prstGeom prst="wedgeRoundRectCallout">
            <a:avLst>
              <a:gd name="adj1" fmla="val -57084"/>
              <a:gd name="adj2" fmla="val -1984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2009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1800" dirty="0" smtClean="0"/>
              <a:t>大規模化に対応。会場をパシフィコ横浜へ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大学では会場キャパが限界に！</a:t>
            </a:r>
            <a:endParaRPr lang="en-US" altLang="ja-JP" sz="1800" dirty="0" smtClean="0"/>
          </a:p>
          <a:p>
            <a:endParaRPr lang="en-US" altLang="ja-JP" sz="1800" dirty="0" smtClean="0"/>
          </a:p>
          <a:p>
            <a:r>
              <a:rPr lang="ja-JP" altLang="en-US" sz="1800" dirty="0" smtClean="0"/>
              <a:t>基調講演のポジショニング明確化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ゲーム業界外、中間からも招聘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ゲーム業界外への認知度向上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フロンティア開拓のヒント提供</a:t>
            </a:r>
            <a:endParaRPr lang="en-US" altLang="ja-JP" sz="1800" dirty="0" smtClean="0"/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CESA</a:t>
            </a:r>
            <a:r>
              <a:rPr lang="ja-JP" altLang="en-US" sz="1800" dirty="0" smtClean="0"/>
              <a:t>開発技術ロードマップ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各分野文責者はひとり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「合っているかどうか」ではない。言い切ることが大事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ガイドラインではない。議論のネタとして作成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反論上等！</a:t>
            </a:r>
            <a:endParaRPr kumimoji="1" lang="ja-JP" altLang="en-US" sz="1800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sz="2000" dirty="0" smtClean="0"/>
              <a:t>2009</a:t>
            </a:r>
          </a:p>
          <a:p>
            <a:pPr lvl="1"/>
            <a:r>
              <a:rPr lang="ja-JP" altLang="en-US" sz="1600" dirty="0" smtClean="0"/>
              <a:t>国民的ゲームとは何か？　～ドラゴンクエストの場合～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堀井　雄二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ゲームデザイナー</a:t>
            </a:r>
            <a:r>
              <a:rPr lang="en-US" altLang="ja-JP" sz="1600" dirty="0" smtClean="0"/>
              <a:t>) </a:t>
            </a:r>
            <a:r>
              <a:rPr lang="ja-JP" altLang="en-US" sz="1600" dirty="0" smtClean="0"/>
              <a:t>他</a:t>
            </a:r>
          </a:p>
          <a:p>
            <a:pPr lvl="1"/>
            <a:r>
              <a:rPr lang="ja-JP" altLang="en-US" sz="1600" dirty="0" smtClean="0"/>
              <a:t>慣れたら死ぬぞ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富野　由悠季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アニメーション監督・原作者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ja-JP" altLang="en-US" sz="1600" dirty="0" smtClean="0"/>
              <a:t>情報技術はどこへ行くのか？－主役は交代している－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原島　博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東京大学 名誉教授</a:t>
            </a:r>
            <a:r>
              <a:rPr lang="en-US" altLang="ja-JP" sz="1600" dirty="0" smtClean="0"/>
              <a:t>)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2010</a:t>
            </a:r>
          </a:p>
          <a:p>
            <a:pPr lvl="1"/>
            <a:r>
              <a:rPr lang="en-US" altLang="ja-JP" sz="1600" dirty="0" smtClean="0"/>
              <a:t>CEDEC</a:t>
            </a:r>
            <a:r>
              <a:rPr lang="ja-JP" altLang="en-US" sz="1600" dirty="0" smtClean="0"/>
              <a:t>とは？　−そのもたらす価値の追求−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松原 健二 </a:t>
            </a:r>
            <a:r>
              <a:rPr lang="en-US" altLang="ja-JP" sz="1600" dirty="0" smtClean="0"/>
              <a:t>(CEDEC</a:t>
            </a:r>
            <a:r>
              <a:rPr lang="ja-JP" altLang="en-US" sz="1600" dirty="0" smtClean="0"/>
              <a:t>フェロー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ja-JP" altLang="en-US" sz="1600" dirty="0" smtClean="0"/>
              <a:t>ゲームの知能と小説の感覚　ヒトの宇宙の究極（？）問題を考える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瀬名 秀明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作家</a:t>
            </a:r>
            <a:r>
              <a:rPr lang="en-US" altLang="ja-JP" sz="1600" dirty="0" smtClean="0"/>
              <a:t>)</a:t>
            </a:r>
          </a:p>
          <a:p>
            <a:pPr lvl="1"/>
            <a:r>
              <a:rPr lang="en-US" altLang="ja-JP" sz="1600" dirty="0" smtClean="0"/>
              <a:t>Defying Gravity: The Art of Tangible Bits / </a:t>
            </a:r>
            <a:r>
              <a:rPr lang="ja-JP" altLang="en-US" sz="1600" dirty="0" smtClean="0"/>
              <a:t>重力に抗して：タンジブルビット </a:t>
            </a:r>
            <a:r>
              <a:rPr lang="en-US" altLang="ja-JP" sz="1600" dirty="0" smtClean="0"/>
              <a:t>/ </a:t>
            </a:r>
            <a:r>
              <a:rPr lang="ja-JP" altLang="en-US" sz="1600" dirty="0" smtClean="0"/>
              <a:t>石井 裕 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マサチューセッツ工科大学 教授</a:t>
            </a:r>
            <a:r>
              <a:rPr lang="en-US" altLang="ja-JP" sz="1600" dirty="0" smtClean="0"/>
              <a:t>)</a:t>
            </a:r>
            <a:endParaRPr kumimoji="1" lang="ja-JP" altLang="en-US" sz="16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2011/6/30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(C) 2011 CESA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519AE-536B-466F-B36C-1A0827061216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</p:bld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1423</Words>
  <Application>Microsoft Office PowerPoint</Application>
  <PresentationFormat>画面に合わせる (4:3)</PresentationFormat>
  <Paragraphs>307</Paragraphs>
  <Slides>26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デザインの設定</vt:lpstr>
      <vt:lpstr>Worksheet</vt:lpstr>
      <vt:lpstr>CEDEC 2011 ～Cross Border～</vt:lpstr>
      <vt:lpstr>CEDECとは何か?</vt:lpstr>
      <vt:lpstr>CEDEC とは何か</vt:lpstr>
      <vt:lpstr>CEDECの２大特徴</vt:lpstr>
      <vt:lpstr>特徴1: でっかい</vt:lpstr>
      <vt:lpstr>特徴2: ごちゃごちゃ</vt:lpstr>
      <vt:lpstr>最近の CEDEC 改革</vt:lpstr>
      <vt:lpstr>2008</vt:lpstr>
      <vt:lpstr>2009</vt:lpstr>
      <vt:lpstr>2010</vt:lpstr>
      <vt:lpstr>2011</vt:lpstr>
      <vt:lpstr>2011: 正式名称変更</vt:lpstr>
      <vt:lpstr>2011: ポジショニングの明確化</vt:lpstr>
      <vt:lpstr>2011: CEDEC CHALLENGE 2011</vt:lpstr>
      <vt:lpstr>2011: Co-located event</vt:lpstr>
      <vt:lpstr>2011: CEDiL</vt:lpstr>
      <vt:lpstr>あなたがCEDECに参加する理由</vt:lpstr>
      <vt:lpstr>３つの理由</vt:lpstr>
      <vt:lpstr>安い！</vt:lpstr>
      <vt:lpstr>日本語！</vt:lpstr>
      <vt:lpstr>便利！</vt:lpstr>
      <vt:lpstr>結論！</vt:lpstr>
      <vt:lpstr>そして</vt:lpstr>
      <vt:lpstr>震災復興支援技術特別セッション</vt:lpstr>
      <vt:lpstr>震災直後にアップされたある写真</vt:lpstr>
      <vt:lpstr>「超早碁九路盤AI対決」 「震災復興支援技術特別セッション」 引き続き公募受付中！</vt:lpstr>
    </vt:vector>
  </TitlesOfParts>
  <Company>日経BP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CEDEC 2011-PPT</dc:title>
  <dc:creator>CEDEC事務局</dc:creator>
  <cp:lastModifiedBy>ynaoto</cp:lastModifiedBy>
  <cp:revision>477</cp:revision>
  <dcterms:created xsi:type="dcterms:W3CDTF">2009-06-29T02:54:40Z</dcterms:created>
  <dcterms:modified xsi:type="dcterms:W3CDTF">2011-07-13T06:17:33Z</dcterms:modified>
</cp:coreProperties>
</file>